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280" r:id="rId5"/>
    <p:sldId id="294" r:id="rId6"/>
    <p:sldId id="295" r:id="rId7"/>
    <p:sldId id="296" r:id="rId8"/>
    <p:sldId id="297" r:id="rId9"/>
    <p:sldId id="299" r:id="rId10"/>
    <p:sldId id="289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5" r:id="rId21"/>
    <p:sldId id="316" r:id="rId22"/>
    <p:sldId id="31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958C5-4620-4497-A79F-62274FE48437}" v="3" dt="2021-04-08T13:50:26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E16E-6625-4874-901B-2107D2A4A46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oolboxhelp@asm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Review Management System (PRMS)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“The New Web Tool”</a:t>
            </a:r>
          </a:p>
        </p:txBody>
      </p:sp>
    </p:spTree>
    <p:extLst>
      <p:ext uri="{BB962C8B-B14F-4D97-AF65-F5344CB8AC3E}">
        <p14:creationId xmlns:p14="http://schemas.microsoft.com/office/powerpoint/2010/main" val="83127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73" y="1509842"/>
            <a:ext cx="2047875" cy="340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5838" y="2825579"/>
            <a:ext cx="644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“Organizer Tools” to begin the draft paper review process.</a:t>
            </a:r>
          </a:p>
        </p:txBody>
      </p:sp>
      <p:cxnSp>
        <p:nvCxnSpPr>
          <p:cNvPr id="5" name="Straight Arrow Connector 4"/>
          <p:cNvCxnSpPr>
            <a:cxnSpLocks/>
            <a:stCxn id="3" idx="1"/>
          </p:cNvCxnSpPr>
          <p:nvPr/>
        </p:nvCxnSpPr>
        <p:spPr>
          <a:xfrm flipH="1">
            <a:off x="2811548" y="3010245"/>
            <a:ext cx="854290" cy="204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48" y="3048129"/>
            <a:ext cx="19145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205" y="4028303"/>
            <a:ext cx="1013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“List Papers” to view the papers awaiting review.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2A798-EF98-4B81-9797-81E88354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5" y="723504"/>
            <a:ext cx="9865360" cy="27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464" y="3935215"/>
            <a:ext cx="9416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next screen will list all papers awaiting review.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review status is displayed for each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on “Manage” to assign reviewers to the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on Invite Reviewers to invite a reviewer who is not in the database.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DC7BB-0C9A-49CD-A9DE-1347ABA8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584371"/>
            <a:ext cx="10696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6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" y="4780955"/>
            <a:ext cx="11111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next screen will display the paper title, session, and list of reviewers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“Add Reviewer” to assign a reviewer to the paper.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7A15E-302B-4455-8393-63FDAB59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8847"/>
            <a:ext cx="10515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" y="4780955"/>
            <a:ext cx="11111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 reviewer from the available list.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do not see the reviewer in the list a URL will be provided so that the organizer can send the opt-in email for the reviewer database.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E67C9-6FB7-4AF4-AA95-A8DD20AC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77" y="99378"/>
            <a:ext cx="7413943" cy="44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73" y="1509842"/>
            <a:ext cx="2047875" cy="340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5838" y="2825579"/>
            <a:ext cx="644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“My Reviewing Assignments” to begin the draft paper review process.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811548" y="3148745"/>
            <a:ext cx="854290" cy="323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6FDBEA1-FCF8-4527-8EA9-A94DB04A6CA7}"/>
              </a:ext>
            </a:extLst>
          </p:cNvPr>
          <p:cNvSpPr txBox="1"/>
          <p:nvPr/>
        </p:nvSpPr>
        <p:spPr>
          <a:xfrm>
            <a:off x="763674" y="604579"/>
            <a:ext cx="900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Draft Paper Review</a:t>
            </a:r>
          </a:p>
        </p:txBody>
      </p:sp>
    </p:spTree>
    <p:extLst>
      <p:ext uri="{BB962C8B-B14F-4D97-AF65-F5344CB8AC3E}">
        <p14:creationId xmlns:p14="http://schemas.microsoft.com/office/powerpoint/2010/main" val="278970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33" y="524003"/>
            <a:ext cx="8077200" cy="2943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1" y="3855308"/>
            <a:ext cx="544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“Open” to start the paper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235002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20" y="550391"/>
            <a:ext cx="81915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606" y="4349579"/>
            <a:ext cx="8213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Reviewers can filter by paper type for the review.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“Open” to start the draft paper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277777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0" y="626075"/>
            <a:ext cx="7892021" cy="5519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7031" y="1342768"/>
            <a:ext cx="3361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list of papers that have been reviewed and those that are awaiting review will be displayed.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can filter by scored and unscored, filter by paper type, or search for a specific submission.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paper title or “View Submission” to start the review.</a:t>
            </a:r>
          </a:p>
        </p:txBody>
      </p:sp>
    </p:spTree>
    <p:extLst>
      <p:ext uri="{BB962C8B-B14F-4D97-AF65-F5344CB8AC3E}">
        <p14:creationId xmlns:p14="http://schemas.microsoft.com/office/powerpoint/2010/main" val="198968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7" y="387170"/>
            <a:ext cx="6940935" cy="4777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6476" y="1206255"/>
            <a:ext cx="4077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Reviewers can see the </a:t>
            </a:r>
            <a:r>
              <a:rPr lang="en-US" dirty="0" err="1"/>
              <a:t>iThenticate</a:t>
            </a:r>
            <a:r>
              <a:rPr lang="en-US" dirty="0"/>
              <a:t> score and match link, download the PDF file, and easily view the paper on your desktop.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will automatically save your comments so that you can leave and come back at any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“Save and Back to List” to submit the review.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940" y="4899574"/>
            <a:ext cx="3200188" cy="741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414" y="5641553"/>
            <a:ext cx="1996883" cy="4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41300" indent="-228600">
              <a:lnSpc>
                <a:spcPct val="100000"/>
              </a:lnSpc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z="2800" spc="-10" dirty="0">
                <a:latin typeface="Calibri"/>
                <a:cs typeface="Calibri"/>
              </a:rPr>
              <a:t>Reviewer Notifications for every reviewer assignment will </a:t>
            </a:r>
            <a:r>
              <a:rPr lang="en-US" sz="2800" spc="-5" dirty="0">
                <a:latin typeface="Calibri"/>
                <a:cs typeface="Calibri"/>
              </a:rPr>
              <a:t>go </a:t>
            </a:r>
            <a:r>
              <a:rPr lang="en-US" sz="2800" spc="-10" dirty="0">
                <a:latin typeface="Calibri"/>
                <a:cs typeface="Calibri"/>
              </a:rPr>
              <a:t>out to</a:t>
            </a:r>
            <a:r>
              <a:rPr lang="en-US" sz="2800" spc="1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reviewers</a:t>
            </a:r>
            <a:endParaRPr lang="en-US"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z="2800" spc="-10" dirty="0">
                <a:latin typeface="Calibri"/>
                <a:cs typeface="Calibri"/>
              </a:rPr>
              <a:t>Reviewer comments </a:t>
            </a:r>
            <a:r>
              <a:rPr lang="en-US" sz="2800" spc="-5" dirty="0">
                <a:latin typeface="Calibri"/>
                <a:cs typeface="Calibri"/>
              </a:rPr>
              <a:t>at </a:t>
            </a:r>
            <a:r>
              <a:rPr lang="en-US" sz="2800" spc="-10" dirty="0">
                <a:latin typeface="Calibri"/>
                <a:cs typeface="Calibri"/>
              </a:rPr>
              <a:t>the top screen and scores moved to</a:t>
            </a:r>
            <a:r>
              <a:rPr lang="en-US" sz="2800" spc="1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bottom</a:t>
            </a:r>
            <a:endParaRPr lang="en-US" sz="2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cs typeface="Calibri"/>
              </a:rPr>
              <a:t>Reviewer can answer questions on the review form without required</a:t>
            </a:r>
            <a:r>
              <a:rPr lang="en-US" spc="19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comments</a:t>
            </a:r>
            <a:endParaRPr lang="en-US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cs typeface="Calibri"/>
              </a:rPr>
              <a:t>Scores are no longer numerical.  Papers will now </a:t>
            </a:r>
            <a:r>
              <a:rPr lang="en-US" spc="-5" dirty="0">
                <a:cs typeface="Calibri"/>
              </a:rPr>
              <a:t>say </a:t>
            </a:r>
            <a:r>
              <a:rPr lang="en-US" spc="-10" dirty="0">
                <a:cs typeface="Calibri"/>
              </a:rPr>
              <a:t>accepted or rejected.</a:t>
            </a:r>
            <a:endParaRPr lang="en-US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cs typeface="Calibri"/>
              </a:rPr>
              <a:t>Submission status and review status will appear as separate</a:t>
            </a:r>
            <a:r>
              <a:rPr lang="en-US" spc="18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columns</a:t>
            </a:r>
            <a:endParaRPr lang="en-US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cs typeface="Calibri"/>
              </a:rPr>
              <a:t>Authors will </a:t>
            </a:r>
            <a:r>
              <a:rPr lang="en-US" spc="-5" dirty="0">
                <a:cs typeface="Calibri"/>
              </a:rPr>
              <a:t>be </a:t>
            </a:r>
            <a:r>
              <a:rPr lang="en-US" spc="-10" dirty="0">
                <a:cs typeface="Calibri"/>
              </a:rPr>
              <a:t>listed on the organizer tool</a:t>
            </a:r>
            <a:r>
              <a:rPr lang="en-US" spc="13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grid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z="2800" spc="-10" dirty="0">
                <a:latin typeface="Calibri"/>
                <a:cs typeface="Calibri"/>
              </a:rPr>
              <a:t>Reports will include additional info, like removed </a:t>
            </a:r>
            <a:r>
              <a:rPr lang="en-US" sz="2800" spc="-5" dirty="0">
                <a:latin typeface="Calibri"/>
                <a:cs typeface="Calibri"/>
              </a:rPr>
              <a:t>or </a:t>
            </a:r>
            <a:r>
              <a:rPr lang="en-US" sz="2800" spc="-10" dirty="0">
                <a:latin typeface="Calibri"/>
                <a:cs typeface="Calibri"/>
              </a:rPr>
              <a:t>withdrawn</a:t>
            </a:r>
            <a:r>
              <a:rPr lang="en-US" sz="2800" spc="185" dirty="0">
                <a:latin typeface="Calibri"/>
                <a:cs typeface="Calibri"/>
              </a:rPr>
              <a:t> </a:t>
            </a:r>
            <a:r>
              <a:rPr lang="en-US" sz="2800" spc="-15" dirty="0">
                <a:latin typeface="Calibri"/>
                <a:cs typeface="Calibri"/>
              </a:rPr>
              <a:t>submissions</a:t>
            </a:r>
            <a:endParaRPr lang="en-US"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SzPct val="140000"/>
              <a:buFont typeface="Arial"/>
              <a:buChar char="•"/>
              <a:tabLst>
                <a:tab pos="241935" algn="l"/>
              </a:tabLst>
            </a:pPr>
            <a:r>
              <a:rPr lang="en-US" sz="2800" spc="-10" dirty="0">
                <a:latin typeface="Calibri"/>
                <a:cs typeface="Calibri"/>
              </a:rPr>
              <a:t>TPC and Conference Chairs have top level access to organize the</a:t>
            </a:r>
            <a:r>
              <a:rPr lang="en-US" sz="2800" spc="-15" dirty="0">
                <a:latin typeface="Calibri"/>
                <a:cs typeface="Calibri"/>
              </a:rPr>
              <a:t> sessions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86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983" y="4064263"/>
            <a:ext cx="1111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back to Organizers Tools &gt; Click on List Papers.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 “View Comments” to access the reviewer comments on the screen.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click on “Export Scores” to download a report with all the reviewer comments. </a:t>
            </a:r>
            <a:r>
              <a:rPr lang="en-US" i="1" dirty="0"/>
              <a:t>(You may experience some errors viewing this report as developers are still working on this feature.)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0CAC-E8F7-4731-ACDB-05890BA69507}"/>
              </a:ext>
            </a:extLst>
          </p:cNvPr>
          <p:cNvSpPr txBox="1"/>
          <p:nvPr/>
        </p:nvSpPr>
        <p:spPr>
          <a:xfrm>
            <a:off x="634315" y="420130"/>
            <a:ext cx="900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Make a Decision on Draft Papers and Revised Draft Papers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02094-2D07-4855-9998-1E155A8D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3" y="864844"/>
            <a:ext cx="103632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3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58C6E-68C7-4BBE-88E8-D5A47E80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50" y="873211"/>
            <a:ext cx="5000102" cy="4324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E6027-55FF-42A7-985E-FDB90CD8663D}"/>
              </a:ext>
            </a:extLst>
          </p:cNvPr>
          <p:cNvSpPr txBox="1"/>
          <p:nvPr/>
        </p:nvSpPr>
        <p:spPr>
          <a:xfrm>
            <a:off x="6722076" y="2075935"/>
            <a:ext cx="46296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make a decision on the paper, enter the comments for the organizer and author.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your selection if Accept, Revision Required, or Reject.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Options for Best Paper and Journal Quality will also be available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Notifications to authors will be sent on a rolling basis.</a:t>
            </a:r>
          </a:p>
        </p:txBody>
      </p:sp>
    </p:spTree>
    <p:extLst>
      <p:ext uri="{BB962C8B-B14F-4D97-AF65-F5344CB8AC3E}">
        <p14:creationId xmlns:p14="http://schemas.microsoft.com/office/powerpoint/2010/main" val="104535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9389-FCBB-4AD0-9EC7-3F6FB499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DBA0-E6AE-418D-BC21-8FF9B4EE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32"/>
            <a:ext cx="10515600" cy="4351338"/>
          </a:xfrm>
        </p:spPr>
        <p:txBody>
          <a:bodyPr/>
          <a:lstStyle/>
          <a:p>
            <a:r>
              <a:rPr lang="en-US" dirty="0"/>
              <a:t>Please contact </a:t>
            </a:r>
            <a:r>
              <a:rPr lang="en-US" dirty="0" err="1">
                <a:hlinkClick r:id="rId2"/>
              </a:rPr>
              <a:t>toolboxhelp@asme.org</a:t>
            </a:r>
            <a:r>
              <a:rPr lang="en-US" dirty="0" err="1"/>
              <a:t>with</a:t>
            </a:r>
            <a:r>
              <a:rPr lang="en-US" dirty="0"/>
              <a:t> any questions.</a:t>
            </a:r>
          </a:p>
          <a:p>
            <a:r>
              <a:rPr lang="en-US" dirty="0"/>
              <a:t>Join us for our twice-weekly help center calls on Tuesdays and Thursdays. Info on the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1470-F683-4C89-942D-7B919710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FEA1-3274-4831-B541-82BFC082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Process has many steps that must be done in series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All deadlines close at 11:59 pm ET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Reviewers will lose access to submissions at this time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If you are late or incomplete to a deadline, it puts untenable pressure on the downstream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Deadlines are </a:t>
            </a:r>
            <a:r>
              <a:rPr lang="en-US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completion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dates, not start dates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Start early!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SC/TO/SO all need to check, monitor, support, and push along progress and quality throughout their span of responsibilities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" charset="0"/>
                <a:cs typeface="Arial" charset="0"/>
              </a:rPr>
              <a:t>Send reminders to start tasks and meet deadlines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" charset="0"/>
                <a:cs typeface="Arial" charset="0"/>
              </a:rPr>
              <a:t>Check status and address problems regularly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5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AA2D-FFCD-4110-A6A5-5F2B03AEDD99}"/>
              </a:ext>
            </a:extLst>
          </p:cNvPr>
          <p:cNvSpPr txBox="1"/>
          <p:nvPr/>
        </p:nvSpPr>
        <p:spPr>
          <a:xfrm>
            <a:off x="4020065" y="1782395"/>
            <a:ext cx="6499653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submissions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Authors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reviewing assignments </a:t>
            </a:r>
            <a:br>
              <a:rPr lang="en-US" sz="1600" kern="0" dirty="0">
                <a:solidFill>
                  <a:srgbClr val="1E4191"/>
                </a:solidFill>
                <a:latin typeface="GE Inspira Pitch"/>
              </a:rPr>
            </a:b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Reviewer – review draft papers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sessions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SC/TO – go into session, pull abstracts into sessions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SC/TO – assign session organizer, change title, description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SO – add co-chair, change title, description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SO, TO, or SC – reorder papers, remove papers, add to other sessions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Organizer tools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All organizers -  shows big list of all abstracts and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All organizers – can export excel file showing all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SO – assign reviewers, view reviews, make paper decision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96136-0DAB-4C4D-B729-5354FC7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0" y="1345034"/>
            <a:ext cx="2185102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1337D-5CEF-4054-A260-50AB78694BC2}"/>
              </a:ext>
            </a:extLst>
          </p:cNvPr>
          <p:cNvSpPr txBox="1"/>
          <p:nvPr/>
        </p:nvSpPr>
        <p:spPr>
          <a:xfrm>
            <a:off x="683740" y="346751"/>
            <a:ext cx="889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Overview of Navigation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B0619-4F56-40E4-8847-DA0301EA2B13}"/>
              </a:ext>
            </a:extLst>
          </p:cNvPr>
          <p:cNvSpPr txBox="1"/>
          <p:nvPr/>
        </p:nvSpPr>
        <p:spPr>
          <a:xfrm>
            <a:off x="1367480" y="5623128"/>
            <a:ext cx="85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Note: Some navigation items will not appear until after a submission has been received.</a:t>
            </a:r>
          </a:p>
        </p:txBody>
      </p:sp>
    </p:spTree>
    <p:extLst>
      <p:ext uri="{BB962C8B-B14F-4D97-AF65-F5344CB8AC3E}">
        <p14:creationId xmlns:p14="http://schemas.microsoft.com/office/powerpoint/2010/main" val="220048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24" y="1343797"/>
            <a:ext cx="2047875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6010" y="2323070"/>
            <a:ext cx="708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 to assign papers to sessions in order to assign reviewers and review papers.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Note: Staff will create sessions for all tracks and topics.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49299" y="2998573"/>
            <a:ext cx="911955" cy="584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96" y="2891609"/>
            <a:ext cx="19145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31" y="155875"/>
            <a:ext cx="81153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562" y="5123935"/>
            <a:ext cx="81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list of sessions you have been assigned will be displayed on the next screen. Click on the “Edit Details” link to start organizing your session.</a:t>
            </a:r>
          </a:p>
        </p:txBody>
      </p:sp>
    </p:spTree>
    <p:extLst>
      <p:ext uri="{BB962C8B-B14F-4D97-AF65-F5344CB8AC3E}">
        <p14:creationId xmlns:p14="http://schemas.microsoft.com/office/powerpoint/2010/main" val="153833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4" y="568410"/>
            <a:ext cx="5265894" cy="5247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314" y="3015048"/>
            <a:ext cx="4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will let you adjust the session title and enter the session description.</a:t>
            </a:r>
          </a:p>
          <a:p>
            <a:endParaRPr lang="en-US" dirty="0"/>
          </a:p>
          <a:p>
            <a:r>
              <a:rPr lang="en-US" dirty="0"/>
              <a:t>DO NOT CHANGE NUMBERING</a:t>
            </a:r>
          </a:p>
        </p:txBody>
      </p:sp>
    </p:spTree>
    <p:extLst>
      <p:ext uri="{BB962C8B-B14F-4D97-AF65-F5344CB8AC3E}">
        <p14:creationId xmlns:p14="http://schemas.microsoft.com/office/powerpoint/2010/main" val="218764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662373"/>
            <a:ext cx="6343102" cy="511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821" y="1787611"/>
            <a:ext cx="3847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tab is where you will start assigning submissions to the session.</a:t>
            </a:r>
          </a:p>
          <a:p>
            <a:endParaRPr lang="en-US" dirty="0"/>
          </a:p>
          <a:p>
            <a:r>
              <a:rPr lang="en-US" dirty="0"/>
              <a:t>Click on “View” to view the submission details.</a:t>
            </a:r>
          </a:p>
          <a:p>
            <a:endParaRPr lang="en-US" dirty="0"/>
          </a:p>
          <a:p>
            <a:r>
              <a:rPr lang="en-US" dirty="0"/>
              <a:t>Click on “Assign to Session” to move the submission into the session.</a:t>
            </a:r>
          </a:p>
          <a:p>
            <a:endParaRPr lang="en-US" dirty="0"/>
          </a:p>
          <a:p>
            <a:r>
              <a:rPr lang="en-US" dirty="0"/>
              <a:t>Click on “Flag” if the you feel that the submission should be assigned to another track. Staff will then re-assign as needed. You will be able to re-assign abstracts within your own track.</a:t>
            </a:r>
          </a:p>
        </p:txBody>
      </p:sp>
    </p:spTree>
    <p:extLst>
      <p:ext uri="{BB962C8B-B14F-4D97-AF65-F5344CB8AC3E}">
        <p14:creationId xmlns:p14="http://schemas.microsoft.com/office/powerpoint/2010/main" val="252705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26309"/>
            <a:ext cx="6012954" cy="3857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715" y="367356"/>
            <a:ext cx="2400300" cy="459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62" y="4390768"/>
            <a:ext cx="6647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“Organizer” tab to assign your session organizers/chairs.</a:t>
            </a:r>
          </a:p>
          <a:p>
            <a:endParaRPr lang="en-US" dirty="0"/>
          </a:p>
          <a:p>
            <a:r>
              <a:rPr lang="en-US" dirty="0"/>
              <a:t>You are only required to enter their name, email, and company.</a:t>
            </a:r>
          </a:p>
          <a:p>
            <a:endParaRPr lang="en-US" dirty="0"/>
          </a:p>
          <a:p>
            <a:r>
              <a:rPr lang="en-US" dirty="0"/>
              <a:t>Click on “Make Primary” to assign the lead organizer/chair.</a:t>
            </a:r>
          </a:p>
        </p:txBody>
      </p:sp>
    </p:spTree>
    <p:extLst>
      <p:ext uri="{BB962C8B-B14F-4D97-AF65-F5344CB8AC3E}">
        <p14:creationId xmlns:p14="http://schemas.microsoft.com/office/powerpoint/2010/main" val="71274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WaterTraining.potx" id="{338FC08D-AFBF-4B19-93AA-49698B664D45}" vid="{9E01D4F5-91C8-4C2B-8CFD-6F11DB86AB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983</Words>
  <Application>Microsoft Office PowerPoint</Application>
  <PresentationFormat>Widescreen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GE Inspira Pitch</vt:lpstr>
      <vt:lpstr>Office Theme</vt:lpstr>
      <vt:lpstr>Peer Review Management System (PRMS)</vt:lpstr>
      <vt:lpstr>What is Different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Peer Review Management System</dc:title>
  <dc:creator>Camille Cruz Alfonzo</dc:creator>
  <cp:lastModifiedBy>Laraine Lee</cp:lastModifiedBy>
  <cp:revision>58</cp:revision>
  <cp:lastPrinted>2019-07-12T13:48:09Z</cp:lastPrinted>
  <dcterms:created xsi:type="dcterms:W3CDTF">2019-06-04T15:19:28Z</dcterms:created>
  <dcterms:modified xsi:type="dcterms:W3CDTF">2021-05-06T15:22:24Z</dcterms:modified>
</cp:coreProperties>
</file>