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32" r:id="rId5"/>
    <p:sldId id="280" r:id="rId6"/>
    <p:sldId id="256" r:id="rId7"/>
    <p:sldId id="260" r:id="rId8"/>
    <p:sldId id="295" r:id="rId9"/>
    <p:sldId id="297" r:id="rId10"/>
    <p:sldId id="334" r:id="rId11"/>
    <p:sldId id="296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5" r:id="rId20"/>
    <p:sldId id="310" r:id="rId21"/>
    <p:sldId id="311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258" r:id="rId34"/>
    <p:sldId id="331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7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6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2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2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0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2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3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1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0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E16E-6625-4874-901B-2107D2A4A46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0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6E16E-6625-4874-901B-2107D2A4A46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C9F71-DC6D-4A22-84C6-5D05D6469E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62" y="5601730"/>
            <a:ext cx="2115823" cy="125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8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interpack.secure-platform.com/a/judgeSolicitationProfiles/create?solicitationId=177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u/aefUAduobY" TargetMode="External"/><Relationship Id="rId2" Type="http://schemas.openxmlformats.org/officeDocument/2006/relationships/hyperlink" Target="https://zoom.us/j/812794064?pwd=ck5KZDYrZGRsRVQ1LzA2dUdHZ21qQT09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zoom.us/j/277957717?pwd=dEYwbDhOVVFQa0FiMlNqK29TMThTdz0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0780" y="5602224"/>
            <a:ext cx="2116834" cy="1255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1978957"/>
            <a:ext cx="10515600" cy="1369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 marR="5080" algn="ctr">
              <a:lnSpc>
                <a:spcPts val="6480"/>
              </a:lnSpc>
            </a:pPr>
            <a:r>
              <a:rPr spc="-40" dirty="0"/>
              <a:t>Peer </a:t>
            </a:r>
            <a:r>
              <a:rPr spc="-30" dirty="0"/>
              <a:t>Review </a:t>
            </a:r>
            <a:r>
              <a:rPr spc="-15" dirty="0"/>
              <a:t>Management  </a:t>
            </a:r>
            <a:r>
              <a:rPr spc="-55" dirty="0"/>
              <a:t>System</a:t>
            </a:r>
            <a:r>
              <a:rPr spc="-50" dirty="0"/>
              <a:t> </a:t>
            </a:r>
            <a:r>
              <a:rPr spc="-5" dirty="0"/>
              <a:t>(PRMS)</a:t>
            </a:r>
          </a:p>
          <a:p>
            <a:pPr marL="635" algn="ctr">
              <a:lnSpc>
                <a:spcPct val="100000"/>
              </a:lnSpc>
              <a:spcBef>
                <a:spcPts val="1290"/>
              </a:spcBef>
            </a:pPr>
            <a:r>
              <a:rPr sz="2400" b="0" spc="20" dirty="0">
                <a:latin typeface="Calibri"/>
                <a:cs typeface="Calibri"/>
              </a:rPr>
              <a:t>“The </a:t>
            </a:r>
            <a:r>
              <a:rPr sz="2400" b="0" spc="-30" dirty="0">
                <a:latin typeface="Calibri"/>
                <a:cs typeface="Calibri"/>
              </a:rPr>
              <a:t>Web</a:t>
            </a:r>
            <a:r>
              <a:rPr sz="2400" b="0" spc="-95" dirty="0">
                <a:latin typeface="Calibri"/>
                <a:cs typeface="Calibri"/>
              </a:rPr>
              <a:t> </a:t>
            </a:r>
            <a:r>
              <a:rPr sz="2400" b="0" spc="-50" dirty="0">
                <a:latin typeface="Calibri"/>
                <a:cs typeface="Calibri"/>
              </a:rPr>
              <a:t>Tool”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B4A4D8-2F9C-4613-9924-7763F4FA7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29" y="643943"/>
            <a:ext cx="2247900" cy="47815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FAEE15-8B69-4ABB-8677-F8A55CF0B998}"/>
              </a:ext>
            </a:extLst>
          </p:cNvPr>
          <p:cNvSpPr/>
          <p:nvPr/>
        </p:nvSpPr>
        <p:spPr>
          <a:xfrm>
            <a:off x="1677798" y="3850547"/>
            <a:ext cx="1887523" cy="3187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799CE7-6E8B-46D9-8989-44B82A6B0436}"/>
              </a:ext>
            </a:extLst>
          </p:cNvPr>
          <p:cNvSpPr txBox="1"/>
          <p:nvPr/>
        </p:nvSpPr>
        <p:spPr>
          <a:xfrm>
            <a:off x="5947795" y="2223353"/>
            <a:ext cx="49045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Login to your organizer account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My Sessions or My Topics/Sessions</a:t>
            </a:r>
            <a:br>
              <a:rPr lang="en-US" dirty="0"/>
            </a:br>
            <a:r>
              <a:rPr lang="en-US" sz="1600" i="1" dirty="0">
                <a:solidFill>
                  <a:srgbClr val="FF0000"/>
                </a:solidFill>
              </a:rPr>
              <a:t>(Only Primary Chair has access to do this)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760BD6-E39E-4DB9-8123-75AA45A392A1}"/>
              </a:ext>
            </a:extLst>
          </p:cNvPr>
          <p:cNvCxnSpPr/>
          <p:nvPr/>
        </p:nvCxnSpPr>
        <p:spPr>
          <a:xfrm flipH="1">
            <a:off x="3733101" y="2827090"/>
            <a:ext cx="2063692" cy="10234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412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B897C81-8999-441E-87A3-539D14507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07" y="441135"/>
            <a:ext cx="8433665" cy="57033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D6FC4E-5290-40FA-AA51-F51C6574D3F4}"/>
              </a:ext>
            </a:extLst>
          </p:cNvPr>
          <p:cNvSpPr/>
          <p:nvPr/>
        </p:nvSpPr>
        <p:spPr>
          <a:xfrm>
            <a:off x="8145710" y="1778465"/>
            <a:ext cx="671119" cy="2181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5B6B3-18DB-47DB-9D73-04F5276AC52F}"/>
              </a:ext>
            </a:extLst>
          </p:cNvPr>
          <p:cNvSpPr txBox="1"/>
          <p:nvPr/>
        </p:nvSpPr>
        <p:spPr>
          <a:xfrm>
            <a:off x="3447875" y="3632216"/>
            <a:ext cx="3431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“Open” for the conference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98EB8E-CBAA-44FE-9BAE-FC14EAC3743B}"/>
              </a:ext>
            </a:extLst>
          </p:cNvPr>
          <p:cNvCxnSpPr/>
          <p:nvPr/>
        </p:nvCxnSpPr>
        <p:spPr>
          <a:xfrm flipV="1">
            <a:off x="5536734" y="2139193"/>
            <a:ext cx="2390862" cy="14009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948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938AC3-E29C-430F-AE9D-7E487E198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58" y="916847"/>
            <a:ext cx="6703362" cy="45653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332217-3364-4F41-BB13-60C9EB48B97F}"/>
              </a:ext>
            </a:extLst>
          </p:cNvPr>
          <p:cNvSpPr/>
          <p:nvPr/>
        </p:nvSpPr>
        <p:spPr>
          <a:xfrm>
            <a:off x="5863905" y="1392572"/>
            <a:ext cx="671119" cy="2348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8AC876-4E78-4E0A-8717-7BF3A23EF5CB}"/>
              </a:ext>
            </a:extLst>
          </p:cNvPr>
          <p:cNvSpPr txBox="1"/>
          <p:nvPr/>
        </p:nvSpPr>
        <p:spPr>
          <a:xfrm>
            <a:off x="8163624" y="2684477"/>
            <a:ext cx="3338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Edit Details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(Only the Primary Chair will have this link)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E643BB-B566-4B06-A337-8E70422D6FDE}"/>
              </a:ext>
            </a:extLst>
          </p:cNvPr>
          <p:cNvCxnSpPr/>
          <p:nvPr/>
        </p:nvCxnSpPr>
        <p:spPr>
          <a:xfrm flipH="1" flipV="1">
            <a:off x="6627303" y="1627464"/>
            <a:ext cx="1400961" cy="14093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354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332217-3364-4F41-BB13-60C9EB48B97F}"/>
              </a:ext>
            </a:extLst>
          </p:cNvPr>
          <p:cNvSpPr/>
          <p:nvPr/>
        </p:nvSpPr>
        <p:spPr>
          <a:xfrm>
            <a:off x="5863905" y="1392572"/>
            <a:ext cx="671119" cy="2348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8AC876-4E78-4E0A-8717-7BF3A23EF5CB}"/>
              </a:ext>
            </a:extLst>
          </p:cNvPr>
          <p:cNvSpPr txBox="1"/>
          <p:nvPr/>
        </p:nvSpPr>
        <p:spPr>
          <a:xfrm>
            <a:off x="8163624" y="2684477"/>
            <a:ext cx="3338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the Organizers tab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(Only the Primary </a:t>
            </a:r>
            <a:r>
              <a:rPr lang="en-US" dirty="0" err="1">
                <a:solidFill>
                  <a:srgbClr val="FF0000"/>
                </a:solidFill>
              </a:rPr>
              <a:t>Chairwill</a:t>
            </a:r>
            <a:r>
              <a:rPr lang="en-US" dirty="0">
                <a:solidFill>
                  <a:srgbClr val="FF0000"/>
                </a:solidFill>
              </a:rPr>
              <a:t> have this link)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EDD017-107E-4E89-B91B-EE124B60D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870" y="545284"/>
            <a:ext cx="6085527" cy="523053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E643BB-B566-4B06-A337-8E70422D6FDE}"/>
              </a:ext>
            </a:extLst>
          </p:cNvPr>
          <p:cNvCxnSpPr>
            <a:cxnSpLocks/>
          </p:cNvCxnSpPr>
          <p:nvPr/>
        </p:nvCxnSpPr>
        <p:spPr>
          <a:xfrm flipH="1" flipV="1">
            <a:off x="3682767" y="1241571"/>
            <a:ext cx="4320330" cy="17365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68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8AC876-4E78-4E0A-8717-7BF3A23EF5CB}"/>
              </a:ext>
            </a:extLst>
          </p:cNvPr>
          <p:cNvSpPr txBox="1"/>
          <p:nvPr/>
        </p:nvSpPr>
        <p:spPr>
          <a:xfrm>
            <a:off x="8163624" y="2684477"/>
            <a:ext cx="3338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the Add Organizer button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(Only the Primary Chair will have this link)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44FB87-E71E-49A4-920C-30293F10E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42" y="1326663"/>
            <a:ext cx="7822782" cy="391595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E643BB-B566-4B06-A337-8E70422D6FDE}"/>
              </a:ext>
            </a:extLst>
          </p:cNvPr>
          <p:cNvCxnSpPr>
            <a:cxnSpLocks/>
          </p:cNvCxnSpPr>
          <p:nvPr/>
        </p:nvCxnSpPr>
        <p:spPr>
          <a:xfrm flipH="1" flipV="1">
            <a:off x="1853967" y="2860646"/>
            <a:ext cx="6149130" cy="1174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215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8AC876-4E78-4E0A-8717-7BF3A23EF5CB}"/>
              </a:ext>
            </a:extLst>
          </p:cNvPr>
          <p:cNvSpPr txBox="1"/>
          <p:nvPr/>
        </p:nvSpPr>
        <p:spPr>
          <a:xfrm>
            <a:off x="8163624" y="2684477"/>
            <a:ext cx="33388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in required fields.</a:t>
            </a:r>
          </a:p>
          <a:p>
            <a:r>
              <a:rPr lang="en-US" dirty="0">
                <a:solidFill>
                  <a:srgbClr val="FF0000"/>
                </a:solidFill>
              </a:rPr>
              <a:t>(Make sure to use the email the co-organizers uses to login to ASME or the chair may have login problems.)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Set the permissions to Collaborator </a:t>
            </a:r>
          </a:p>
          <a:p>
            <a:endParaRPr lang="en-US" dirty="0"/>
          </a:p>
          <a:p>
            <a:r>
              <a:rPr lang="en-US" dirty="0"/>
              <a:t>C0-chair will receive an email about the assignment.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D247BA-9951-4477-9BC4-2E1D211B2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032" y="472230"/>
            <a:ext cx="3619500" cy="54102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E643BB-B566-4B06-A337-8E70422D6FDE}"/>
              </a:ext>
            </a:extLst>
          </p:cNvPr>
          <p:cNvCxnSpPr>
            <a:cxnSpLocks/>
          </p:cNvCxnSpPr>
          <p:nvPr/>
        </p:nvCxnSpPr>
        <p:spPr>
          <a:xfrm flipH="1" flipV="1">
            <a:off x="4135772" y="2315361"/>
            <a:ext cx="3867325" cy="6627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5AD64D-D78E-4179-BABD-EF739501F02E}"/>
              </a:ext>
            </a:extLst>
          </p:cNvPr>
          <p:cNvCxnSpPr>
            <a:cxnSpLocks/>
          </p:cNvCxnSpPr>
          <p:nvPr/>
        </p:nvCxnSpPr>
        <p:spPr>
          <a:xfrm flipH="1" flipV="1">
            <a:off x="2835479" y="4542640"/>
            <a:ext cx="5247882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023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62" y="5601730"/>
            <a:ext cx="2115823" cy="125627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Paper Review Process</a:t>
            </a:r>
          </a:p>
        </p:txBody>
      </p:sp>
    </p:spTree>
    <p:extLst>
      <p:ext uri="{BB962C8B-B14F-4D97-AF65-F5344CB8AC3E}">
        <p14:creationId xmlns:p14="http://schemas.microsoft.com/office/powerpoint/2010/main" val="3003075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F126EAB-7E6C-4BB0-BDD8-6D702200D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07" y="708413"/>
            <a:ext cx="2161905" cy="47619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3E22EF-8738-4859-9DE9-197230553290}"/>
              </a:ext>
            </a:extLst>
          </p:cNvPr>
          <p:cNvSpPr txBox="1"/>
          <p:nvPr/>
        </p:nvSpPr>
        <p:spPr>
          <a:xfrm>
            <a:off x="6270172" y="2505670"/>
            <a:ext cx="5103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Login to your account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“Organizer Tools”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6C15B7-5D01-4F87-B410-BCE5153E4C54}"/>
              </a:ext>
            </a:extLst>
          </p:cNvPr>
          <p:cNvCxnSpPr/>
          <p:nvPr/>
        </p:nvCxnSpPr>
        <p:spPr>
          <a:xfrm flipH="1">
            <a:off x="3885112" y="3152503"/>
            <a:ext cx="2106385" cy="10711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585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560517-2A19-43C7-912B-C0500C63E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6" y="1289213"/>
            <a:ext cx="9904762" cy="11619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3EAC39-3F06-43FE-A5E4-E825459235FF}"/>
              </a:ext>
            </a:extLst>
          </p:cNvPr>
          <p:cNvSpPr txBox="1"/>
          <p:nvPr/>
        </p:nvSpPr>
        <p:spPr>
          <a:xfrm>
            <a:off x="1513774" y="3081555"/>
            <a:ext cx="964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“List Paper” to view the submissions.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12C9B40-C5E5-49C3-BA33-1E45D879C89D}"/>
              </a:ext>
            </a:extLst>
          </p:cNvPr>
          <p:cNvCxnSpPr/>
          <p:nvPr/>
        </p:nvCxnSpPr>
        <p:spPr>
          <a:xfrm flipV="1">
            <a:off x="5747657" y="2011680"/>
            <a:ext cx="3535680" cy="8447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22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07F4F5-6346-4DEE-A0A0-8215E62E8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242" y="443559"/>
            <a:ext cx="8910536" cy="332584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0A5FBD-FFB5-4C73-A599-A7BBD7CE233B}"/>
              </a:ext>
            </a:extLst>
          </p:cNvPr>
          <p:cNvCxnSpPr/>
          <p:nvPr/>
        </p:nvCxnSpPr>
        <p:spPr>
          <a:xfrm flipV="1">
            <a:off x="2203269" y="818606"/>
            <a:ext cx="2177142" cy="37272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A870D5-86D1-4F34-AC06-67C6B48BACA6}"/>
              </a:ext>
            </a:extLst>
          </p:cNvPr>
          <p:cNvCxnSpPr/>
          <p:nvPr/>
        </p:nvCxnSpPr>
        <p:spPr>
          <a:xfrm flipV="1">
            <a:off x="3048000" y="960069"/>
            <a:ext cx="2664823" cy="40821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99515AA-E365-48CA-9FAB-62E975D3A895}"/>
              </a:ext>
            </a:extLst>
          </p:cNvPr>
          <p:cNvSpPr txBox="1"/>
          <p:nvPr/>
        </p:nvSpPr>
        <p:spPr>
          <a:xfrm>
            <a:off x="1445623" y="3883384"/>
            <a:ext cx="8910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Abstracts will take you to the paper review management screen.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Search: Enter any text that will may be displayed in one of the columns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Column Sorting: Click on the arrows next to the column to sort in ascending or descending order.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4DAA2D-FFCD-4110-A6A5-5F2B03AEDD99}"/>
              </a:ext>
            </a:extLst>
          </p:cNvPr>
          <p:cNvSpPr txBox="1"/>
          <p:nvPr/>
        </p:nvSpPr>
        <p:spPr>
          <a:xfrm>
            <a:off x="4020065" y="1782395"/>
            <a:ext cx="6499653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fontAlgn="base" hangingPunct="0">
              <a:spcAft>
                <a:spcPct val="0"/>
              </a:spcAft>
              <a:buClr>
                <a:srgbClr val="004880"/>
              </a:buClr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My submissions – Authors 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submit and view progress of submissions 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4880"/>
              </a:buClr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My reviewing assignments –Reviewers/Chairs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Reviewers - review draft papers in draft and revised draft rounds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Chairs- vet abstracts for presentation only in abstract round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4880"/>
              </a:buClr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My sessions -Chairs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assign papers to session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change session title, description 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add co-chair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reorder papers, remove papers, add to other sessions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4880"/>
              </a:buClr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Organizer tools-Chairs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view list of all papers in the track/session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export Excel file showing all papers</a:t>
            </a:r>
          </a:p>
          <a:p>
            <a:pPr marL="342900" lvl="1" indent="-225425" eaLnBrk="0" fontAlgn="base" hangingPunct="0">
              <a:spcAft>
                <a:spcPct val="0"/>
              </a:spcAft>
              <a:buClr>
                <a:srgbClr val="004880"/>
              </a:buClr>
              <a:buFont typeface="GE Inspira Pitch" pitchFamily="34" charset="0"/>
              <a:buChar char="•"/>
              <a:defRPr/>
            </a:pPr>
            <a:r>
              <a:rPr lang="en-US" sz="1600" kern="0" dirty="0">
                <a:solidFill>
                  <a:srgbClr val="1E4191"/>
                </a:solidFill>
                <a:latin typeface="GE Inspira Pitch"/>
              </a:rPr>
              <a:t>assign reviewers, view reviews, make paper decision</a:t>
            </a:r>
            <a:endParaRPr lang="en-US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B96136-0DAB-4C4D-B729-5354FC785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760" y="1345034"/>
            <a:ext cx="2185102" cy="4221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F1337D-5CEF-4054-A260-50AB78694BC2}"/>
              </a:ext>
            </a:extLst>
          </p:cNvPr>
          <p:cNvSpPr txBox="1"/>
          <p:nvPr/>
        </p:nvSpPr>
        <p:spPr>
          <a:xfrm>
            <a:off x="683740" y="346751"/>
            <a:ext cx="8896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Overview of Navigation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8B0619-4F56-40E4-8847-DA0301EA2B13}"/>
              </a:ext>
            </a:extLst>
          </p:cNvPr>
          <p:cNvSpPr txBox="1"/>
          <p:nvPr/>
        </p:nvSpPr>
        <p:spPr>
          <a:xfrm>
            <a:off x="1367480" y="5623128"/>
            <a:ext cx="8559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Note: Some navigation items will not appear until after a submission has been received.</a:t>
            </a:r>
          </a:p>
        </p:txBody>
      </p:sp>
    </p:spTree>
    <p:extLst>
      <p:ext uri="{BB962C8B-B14F-4D97-AF65-F5344CB8AC3E}">
        <p14:creationId xmlns:p14="http://schemas.microsoft.com/office/powerpoint/2010/main" val="2200489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302890-B3CD-4F82-AE78-085C280C5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718" y="1027906"/>
            <a:ext cx="2301618" cy="49121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21F430-B4A2-437C-8202-00018ED6A4A1}"/>
              </a:ext>
            </a:extLst>
          </p:cNvPr>
          <p:cNvSpPr txBox="1"/>
          <p:nvPr/>
        </p:nvSpPr>
        <p:spPr>
          <a:xfrm>
            <a:off x="5294539" y="1898197"/>
            <a:ext cx="5320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Filter by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Track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Topics/Session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Submission Status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Review Status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Filtering will remain in place as you navigate through multiple pages.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18C5EF-01B9-4004-8DCC-5EFC53C0B5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Filtering</a:t>
            </a:r>
          </a:p>
        </p:txBody>
      </p:sp>
    </p:spTree>
    <p:extLst>
      <p:ext uri="{BB962C8B-B14F-4D97-AF65-F5344CB8AC3E}">
        <p14:creationId xmlns:p14="http://schemas.microsoft.com/office/powerpoint/2010/main" val="4249302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A30B10-936F-454D-95C5-4509B423B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81" y="2053454"/>
            <a:ext cx="3468416" cy="24401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BEC80A-D27D-43EC-9017-9C78D27183DF}"/>
              </a:ext>
            </a:extLst>
          </p:cNvPr>
          <p:cNvSpPr txBox="1"/>
          <p:nvPr/>
        </p:nvSpPr>
        <p:spPr>
          <a:xfrm>
            <a:off x="4935037" y="1583607"/>
            <a:ext cx="53731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Opens a new window to view submission details (abstract, authors, draft paper submission, revised draft paper submission).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Click on the navigation links to view desired page.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Assign Reviewers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Make Decision on Papers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Click on Paper Title to view submission details.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 Comments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View Reviewer Inputs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2FC86F-9A69-4A66-8C97-370694350A1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Paper Actions</a:t>
            </a:r>
          </a:p>
        </p:txBody>
      </p:sp>
    </p:spTree>
    <p:extLst>
      <p:ext uri="{BB962C8B-B14F-4D97-AF65-F5344CB8AC3E}">
        <p14:creationId xmlns:p14="http://schemas.microsoft.com/office/powerpoint/2010/main" val="3469019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7E505-FE40-4741-AEB8-DF5139F50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Reviewers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2665E-81FA-4FE3-BF4D-771C88429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279" y="1349754"/>
            <a:ext cx="8595088" cy="35880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C9914B-8680-4EDC-B857-EB3B597BE5B7}"/>
              </a:ext>
            </a:extLst>
          </p:cNvPr>
          <p:cNvSpPr txBox="1"/>
          <p:nvPr/>
        </p:nvSpPr>
        <p:spPr>
          <a:xfrm>
            <a:off x="1898468" y="5016137"/>
            <a:ext cx="6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“Add Reviewer” to search the reviewer database.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B64714C-60CD-40D1-BE5D-2B888EFF35EE}"/>
              </a:ext>
            </a:extLst>
          </p:cNvPr>
          <p:cNvCxnSpPr/>
          <p:nvPr/>
        </p:nvCxnSpPr>
        <p:spPr>
          <a:xfrm flipV="1">
            <a:off x="4014651" y="2830286"/>
            <a:ext cx="4232366" cy="21074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37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7E505-FE40-4741-AEB8-DF5139F50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Reviewers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60FE72-2BFA-4EF4-A568-8B1F1C126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89" y="1816522"/>
            <a:ext cx="6850400" cy="42162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D0AF6C-5F07-46E0-A14F-42DF1AF0A529}"/>
              </a:ext>
            </a:extLst>
          </p:cNvPr>
          <p:cNvSpPr txBox="1"/>
          <p:nvPr/>
        </p:nvSpPr>
        <p:spPr>
          <a:xfrm>
            <a:off x="8114489" y="1382641"/>
            <a:ext cx="32393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Search by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First or last 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Email address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Keywords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Company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number of papers assigned to the review will be displayed.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“Assign” to add the reviewer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Reviewers will receive an email notification for each assignment.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11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7E505-FE40-4741-AEB8-DF5139F50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Can’t Find Your Reviewer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D0AF6C-5F07-46E0-A14F-42DF1AF0A529}"/>
              </a:ext>
            </a:extLst>
          </p:cNvPr>
          <p:cNvSpPr txBox="1"/>
          <p:nvPr/>
        </p:nvSpPr>
        <p:spPr>
          <a:xfrm>
            <a:off x="5015488" y="2048691"/>
            <a:ext cx="58266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back to the previous screen and click on the “Invite Reviewers” button.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will copy the URL below to your computer. Paste this into an email to your new reviewer.</a:t>
            </a:r>
            <a:br>
              <a:rPr lang="en-US" dirty="0"/>
            </a:br>
            <a:br>
              <a:rPr lang="en-US" dirty="0"/>
            </a:br>
            <a:r>
              <a:rPr lang="en-US" b="0" i="0" u="none" strike="noStrike" dirty="0">
                <a:solidFill>
                  <a:srgbClr val="3288E6"/>
                </a:solidFill>
                <a:effectLst/>
                <a:latin typeface="Open Sans" panose="020B0606030504020204" pitchFamily="34" charset="0"/>
                <a:hlinkClick r:id="rId2"/>
              </a:rPr>
              <a:t>https://interpack.secure-platform.com:443/a/judgeSolicitationProfiles/create?solicitationId=177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FD9981-21B0-42EB-82E8-B5F38FC19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48691"/>
            <a:ext cx="2859111" cy="174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64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F9859-8327-4CFF-8656-B685A342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Reviewer Opt-In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BF2C6-20CF-4C69-B149-6AA3A946E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9229"/>
            <a:ext cx="10515600" cy="4923518"/>
          </a:xfrm>
        </p:spPr>
        <p:txBody>
          <a:bodyPr>
            <a:normAutofit fontScale="92500"/>
          </a:bodyPr>
          <a:lstStyle/>
          <a:p>
            <a:r>
              <a:rPr lang="en-US" dirty="0"/>
              <a:t>Make sure your reviewer completes the opt-in process.</a:t>
            </a:r>
          </a:p>
          <a:p>
            <a:pPr lvl="1"/>
            <a:r>
              <a:rPr lang="en-US" dirty="0"/>
              <a:t>Some new users to ASME stop the process after creating their ASME account.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THEY HAVE NOT COMPLETED THE PROCESS!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Reviewers will see the text below when they have successfully opted-in.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Reviewers will become available for assignment approximately 30 minutes after seeing the above text.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88EA6-5F0D-4902-8AC3-6A01AF116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28645"/>
            <a:ext cx="10629900" cy="1543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231BA8-50E6-475B-9244-2A28624C0C68}"/>
              </a:ext>
            </a:extLst>
          </p:cNvPr>
          <p:cNvSpPr txBox="1"/>
          <p:nvPr/>
        </p:nvSpPr>
        <p:spPr>
          <a:xfrm>
            <a:off x="592183" y="6392091"/>
            <a:ext cx="9048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Reviewer Opt-in Step-by-Step Process: http://asmetraining.wpengine.com/reviewer-database-opt-in/</a:t>
            </a:r>
          </a:p>
        </p:txBody>
      </p:sp>
    </p:spTree>
    <p:extLst>
      <p:ext uri="{BB962C8B-B14F-4D97-AF65-F5344CB8AC3E}">
        <p14:creationId xmlns:p14="http://schemas.microsoft.com/office/powerpoint/2010/main" val="2666493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38817-163F-4232-AB9F-68507F61F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Reviewer Comments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5F0ACC-B9E3-4967-B136-EF5209259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38" y="1690688"/>
            <a:ext cx="2767359" cy="21202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14EE81-EB3D-44A1-AE4B-33B2F999A1FC}"/>
              </a:ext>
            </a:extLst>
          </p:cNvPr>
          <p:cNvSpPr txBox="1"/>
          <p:nvPr/>
        </p:nvSpPr>
        <p:spPr>
          <a:xfrm>
            <a:off x="5275662" y="1924595"/>
            <a:ext cx="5050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to Actions &gt; View Comments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new window will open displaying all reviewer inputs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16B5A1-7A2D-4CBB-A680-FF1DD9AFA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24" y="3981314"/>
            <a:ext cx="5349969" cy="18360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1C4919-9582-46E8-9517-5B10F2A26FC4}"/>
              </a:ext>
            </a:extLst>
          </p:cNvPr>
          <p:cNvSpPr txBox="1"/>
          <p:nvPr/>
        </p:nvSpPr>
        <p:spPr>
          <a:xfrm>
            <a:off x="6328593" y="3985669"/>
            <a:ext cx="50509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to Reviewer Reports &gt; Reviewer Comments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will download a comma separated file (csv) with all reviewer inputs that can be imported into Excel.</a:t>
            </a:r>
          </a:p>
        </p:txBody>
      </p:sp>
    </p:spTree>
    <p:extLst>
      <p:ext uri="{BB962C8B-B14F-4D97-AF65-F5344CB8AC3E}">
        <p14:creationId xmlns:p14="http://schemas.microsoft.com/office/powerpoint/2010/main" val="1409570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AC229-725B-419B-A688-420943C90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Decision on the Paper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7B8DC-1315-4A44-BB64-A15AFE97F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44" y="2365738"/>
            <a:ext cx="2076450" cy="1238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481F76-69CA-4E08-BDD4-7006D4240E2B}"/>
              </a:ext>
            </a:extLst>
          </p:cNvPr>
          <p:cNvSpPr txBox="1"/>
          <p:nvPr/>
        </p:nvSpPr>
        <p:spPr>
          <a:xfrm>
            <a:off x="4892485" y="2365738"/>
            <a:ext cx="5050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to Actions &gt; Manage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will take you to the paper management screen.</a:t>
            </a:r>
          </a:p>
        </p:txBody>
      </p:sp>
    </p:spTree>
    <p:extLst>
      <p:ext uri="{BB962C8B-B14F-4D97-AF65-F5344CB8AC3E}">
        <p14:creationId xmlns:p14="http://schemas.microsoft.com/office/powerpoint/2010/main" val="374154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AC229-725B-419B-A688-420943C90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Decision on the Paper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81F76-69CA-4E08-BDD4-7006D4240E2B}"/>
              </a:ext>
            </a:extLst>
          </p:cNvPr>
          <p:cNvSpPr txBox="1"/>
          <p:nvPr/>
        </p:nvSpPr>
        <p:spPr>
          <a:xfrm>
            <a:off x="5423708" y="2781235"/>
            <a:ext cx="5050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the “Decision” tab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68A08F-657F-4D26-A9FC-7DDC3790C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99164"/>
            <a:ext cx="3343275" cy="11334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0F2D74-CFE4-46EF-871C-1F4BDB669193}"/>
              </a:ext>
            </a:extLst>
          </p:cNvPr>
          <p:cNvCxnSpPr/>
          <p:nvPr/>
        </p:nvCxnSpPr>
        <p:spPr>
          <a:xfrm flipH="1">
            <a:off x="3735977" y="2965901"/>
            <a:ext cx="1567543" cy="2301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824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AC229-725B-419B-A688-420943C90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Decision on the Paper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10771D-08C9-405D-9FA0-EABE6CAED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01" y="1361430"/>
            <a:ext cx="6463788" cy="44694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5F831E-D337-4309-8199-27F91A6F83ED}"/>
              </a:ext>
            </a:extLst>
          </p:cNvPr>
          <p:cNvSpPr txBox="1"/>
          <p:nvPr/>
        </p:nvSpPr>
        <p:spPr>
          <a:xfrm>
            <a:off x="7323589" y="1690688"/>
            <a:ext cx="43047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Make your decision selection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Selecting “accept” will display the honors and journal recommendation options.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Organizers can enter optional comments fellow Organizers.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Fill in the required comments for the authors.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Minimum </a:t>
            </a:r>
            <a:r>
              <a:rPr lang="en-US" sz="1600" b="1" dirty="0"/>
              <a:t>of 2 completed reviews </a:t>
            </a:r>
            <a:r>
              <a:rPr lang="en-US" sz="1600" dirty="0"/>
              <a:t>required before a decision can be made.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Only request revised draft for major content changes</a:t>
            </a:r>
            <a:r>
              <a:rPr lang="en-US" sz="1600" dirty="0"/>
              <a:t>, not minor issues like typos or formatting. </a:t>
            </a:r>
          </a:p>
        </p:txBody>
      </p:sp>
    </p:spTree>
    <p:extLst>
      <p:ext uri="{BB962C8B-B14F-4D97-AF65-F5344CB8AC3E}">
        <p14:creationId xmlns:p14="http://schemas.microsoft.com/office/powerpoint/2010/main" val="2987739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62" y="5601730"/>
            <a:ext cx="2115823" cy="125627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1801871"/>
            <a:ext cx="9144000" cy="2451348"/>
          </a:xfrm>
        </p:spPr>
        <p:txBody>
          <a:bodyPr>
            <a:normAutofit/>
          </a:bodyPr>
          <a:lstStyle/>
          <a:p>
            <a:r>
              <a:rPr lang="en-US" dirty="0"/>
              <a:t>Paper Assignment and Session Setup</a:t>
            </a:r>
            <a:br>
              <a:rPr lang="en-US" dirty="0"/>
            </a:br>
            <a:r>
              <a:rPr lang="en-US" sz="2400" dirty="0"/>
              <a:t>For preparing the sessions for peer-review</a:t>
            </a:r>
          </a:p>
        </p:txBody>
      </p:sp>
    </p:spTree>
    <p:extLst>
      <p:ext uri="{BB962C8B-B14F-4D97-AF65-F5344CB8AC3E}">
        <p14:creationId xmlns:p14="http://schemas.microsoft.com/office/powerpoint/2010/main" val="1431638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23030"/>
            <a:ext cx="206502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Schedule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77365"/>
            <a:ext cx="10210165" cy="430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Process has many steps that must be done in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series</a:t>
            </a:r>
          </a:p>
          <a:p>
            <a:pPr marL="697865" lvl="1" indent="-227965">
              <a:lnSpc>
                <a:spcPct val="100000"/>
              </a:lnSpc>
              <a:spcBef>
                <a:spcPts val="1785"/>
              </a:spcBef>
              <a:buChar char="•"/>
              <a:tabLst>
                <a:tab pos="697865" algn="l"/>
                <a:tab pos="698500" algn="l"/>
              </a:tabLst>
            </a:pPr>
            <a:r>
              <a:rPr sz="1700" dirty="0">
                <a:latin typeface="Arial"/>
                <a:cs typeface="Arial"/>
              </a:rPr>
              <a:t>All </a:t>
            </a:r>
            <a:r>
              <a:rPr sz="1700" spc="-5" dirty="0">
                <a:latin typeface="Arial"/>
                <a:cs typeface="Arial"/>
              </a:rPr>
              <a:t>deadlines </a:t>
            </a:r>
            <a:r>
              <a:rPr sz="1700" dirty="0">
                <a:latin typeface="Arial"/>
                <a:cs typeface="Arial"/>
              </a:rPr>
              <a:t>close </a:t>
            </a:r>
            <a:r>
              <a:rPr sz="1700" spc="-5" dirty="0">
                <a:latin typeface="Arial"/>
                <a:cs typeface="Arial"/>
              </a:rPr>
              <a:t>at </a:t>
            </a:r>
            <a:r>
              <a:rPr sz="1700" spc="-25" dirty="0">
                <a:latin typeface="Arial"/>
                <a:cs typeface="Arial"/>
              </a:rPr>
              <a:t>11:59 </a:t>
            </a:r>
            <a:r>
              <a:rPr sz="1700" dirty="0">
                <a:latin typeface="Arial"/>
                <a:cs typeface="Arial"/>
              </a:rPr>
              <a:t>pm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ET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1550" dirty="0">
              <a:latin typeface="Times New Roman"/>
              <a:cs typeface="Times New Roman"/>
            </a:endParaRPr>
          </a:p>
          <a:p>
            <a:pPr marL="697865" lvl="1" indent="-227965">
              <a:lnSpc>
                <a:spcPct val="100000"/>
              </a:lnSpc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Arial"/>
                <a:cs typeface="Arial"/>
              </a:rPr>
              <a:t>Reviewers will lose access </a:t>
            </a:r>
            <a:r>
              <a:rPr sz="1700" dirty="0">
                <a:latin typeface="Arial"/>
                <a:cs typeface="Arial"/>
              </a:rPr>
              <a:t>to submissions </a:t>
            </a:r>
            <a:r>
              <a:rPr sz="1700" spc="-5" dirty="0">
                <a:latin typeface="Arial"/>
                <a:cs typeface="Arial"/>
              </a:rPr>
              <a:t>at </a:t>
            </a:r>
            <a:r>
              <a:rPr sz="1700" dirty="0">
                <a:latin typeface="Arial"/>
                <a:cs typeface="Arial"/>
              </a:rPr>
              <a:t>this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time</a:t>
            </a: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 dirty="0">
              <a:latin typeface="Times New Roman"/>
              <a:cs typeface="Times New Roman"/>
            </a:endParaRPr>
          </a:p>
          <a:p>
            <a:pPr marL="240665" marR="5080" indent="-227965">
              <a:lnSpc>
                <a:spcPct val="7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If you are late or incomplete to a deadline, it puts untenable pressure on the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downstream  steps</a:t>
            </a:r>
          </a:p>
          <a:p>
            <a:pPr marL="240665" indent="-227965">
              <a:lnSpc>
                <a:spcPct val="100000"/>
              </a:lnSpc>
              <a:spcBef>
                <a:spcPts val="1675"/>
              </a:spcBef>
              <a:buClr>
                <a:srgbClr val="000000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Deadlines are </a:t>
            </a:r>
            <a:r>
              <a:rPr sz="2000" i="1" u="heavy" dirty="0">
                <a:solidFill>
                  <a:srgbClr val="FF0000"/>
                </a:solidFill>
                <a:latin typeface="Arial"/>
                <a:cs typeface="Arial"/>
              </a:rPr>
              <a:t>completion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dates, not start</a:t>
            </a:r>
            <a:r>
              <a:rPr sz="2000" spc="-1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dates</a:t>
            </a:r>
            <a:endParaRPr sz="20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67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Arial"/>
                <a:cs typeface="Arial"/>
              </a:rPr>
              <a:t>Start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early!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 dirty="0">
              <a:latin typeface="Times New Roman"/>
              <a:cs typeface="Times New Roman"/>
            </a:endParaRPr>
          </a:p>
          <a:p>
            <a:pPr marL="240665" marR="92710" indent="-227965">
              <a:lnSpc>
                <a:spcPct val="7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Chairs need to check, </a:t>
            </a:r>
            <a:r>
              <a:rPr sz="2000" spc="-15" dirty="0">
                <a:latin typeface="Arial"/>
                <a:cs typeface="Arial"/>
              </a:rPr>
              <a:t>monitor, </a:t>
            </a:r>
            <a:r>
              <a:rPr sz="2000" dirty="0">
                <a:latin typeface="Arial"/>
                <a:cs typeface="Arial"/>
              </a:rPr>
              <a:t>support, and push along progress and quality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throughout  their span of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responsibilities</a:t>
            </a:r>
          </a:p>
          <a:p>
            <a:pPr marL="697865" lvl="1" indent="-227965">
              <a:lnSpc>
                <a:spcPts val="1735"/>
              </a:lnSpc>
              <a:spcBef>
                <a:spcPts val="585"/>
              </a:spcBef>
              <a:buChar char="•"/>
              <a:tabLst>
                <a:tab pos="697865" algn="l"/>
                <a:tab pos="698500" algn="l"/>
              </a:tabLst>
            </a:pPr>
            <a:r>
              <a:rPr sz="1700" dirty="0">
                <a:latin typeface="Arial"/>
                <a:cs typeface="Arial"/>
              </a:rPr>
              <a:t>Send reminders to start tasks </a:t>
            </a:r>
            <a:r>
              <a:rPr sz="1700" spc="-5" dirty="0">
                <a:latin typeface="Arial"/>
                <a:cs typeface="Arial"/>
              </a:rPr>
              <a:t>and </a:t>
            </a:r>
            <a:r>
              <a:rPr sz="1700" dirty="0">
                <a:latin typeface="Arial"/>
                <a:cs typeface="Arial"/>
              </a:rPr>
              <a:t>meet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deadlines</a:t>
            </a:r>
            <a:endParaRPr sz="1700" dirty="0">
              <a:latin typeface="Arial"/>
              <a:cs typeface="Arial"/>
            </a:endParaRPr>
          </a:p>
          <a:p>
            <a:pPr marL="697865" lvl="1" indent="-227965">
              <a:lnSpc>
                <a:spcPts val="1735"/>
              </a:lnSpc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Arial"/>
                <a:cs typeface="Arial"/>
              </a:rPr>
              <a:t>Check </a:t>
            </a:r>
            <a:r>
              <a:rPr sz="1700" dirty="0">
                <a:latin typeface="Arial"/>
                <a:cs typeface="Arial"/>
              </a:rPr>
              <a:t>status </a:t>
            </a:r>
            <a:r>
              <a:rPr sz="1700" spc="-5" dirty="0">
                <a:latin typeface="Arial"/>
                <a:cs typeface="Arial"/>
              </a:rPr>
              <a:t>and address problems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regularly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DFD46-D448-4B0A-B6D3-C28E427D9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Questions/Help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2290589-EB17-4663-82A3-F08B5D604184}"/>
              </a:ext>
            </a:extLst>
          </p:cNvPr>
          <p:cNvSpPr txBox="1">
            <a:spLocks/>
          </p:cNvSpPr>
          <p:nvPr/>
        </p:nvSpPr>
        <p:spPr>
          <a:xfrm>
            <a:off x="152400" y="1219200"/>
            <a:ext cx="11201400" cy="20105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For any problems, email toolboxhelp@asme.org.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For author problems, encourage the author to email toolboxhelp@asme.org, 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with organizers on copy.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This will go to Lori Lee and her team. You DO NOT need to email both Lori and toolboxhelp.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Join us for our twice-weekly help center calls                                                                                                                      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endParaRPr lang="en-US" sz="1600" b="1" dirty="0"/>
          </a:p>
          <a:p>
            <a:pPr marL="0" lvl="1" indent="0">
              <a:buFont typeface="Arial" pitchFamily="34" charset="0"/>
              <a:buNone/>
            </a:pPr>
            <a:endParaRPr lang="en-US" sz="1600" dirty="0"/>
          </a:p>
          <a:p>
            <a:pPr marL="0" lvl="1" indent="0">
              <a:buFont typeface="Arial" pitchFamily="34" charset="0"/>
              <a:buNone/>
            </a:pPr>
            <a:endParaRPr lang="en-US" sz="1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AF4E32-EDBF-4643-8198-39901DABE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26115"/>
              </p:ext>
            </p:extLst>
          </p:nvPr>
        </p:nvGraphicFramePr>
        <p:xfrm>
          <a:off x="2102841" y="3294077"/>
          <a:ext cx="6553200" cy="3383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78988">
                  <a:extLst>
                    <a:ext uri="{9D8B030D-6E8A-4147-A177-3AD203B41FA5}">
                      <a16:colId xmlns:a16="http://schemas.microsoft.com/office/drawing/2014/main" val="289859224"/>
                    </a:ext>
                  </a:extLst>
                </a:gridCol>
                <a:gridCol w="3274212">
                  <a:extLst>
                    <a:ext uri="{9D8B030D-6E8A-4147-A177-3AD203B41FA5}">
                      <a16:colId xmlns:a16="http://schemas.microsoft.com/office/drawing/2014/main" val="3063133463"/>
                    </a:ext>
                  </a:extLst>
                </a:gridCol>
              </a:tblGrid>
              <a:tr h="3345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Tuesdays @ 10:00 am New York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Thursdays @ 2:00 pm New York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550492"/>
                  </a:ext>
                </a:extLst>
              </a:tr>
              <a:tr h="2509261">
                <a:tc>
                  <a:txBody>
                    <a:bodyPr/>
                    <a:lstStyle/>
                    <a:p>
                      <a:r>
                        <a:rPr lang="en-US" sz="1200" b="1" dirty="0">
                          <a:hlinkClick r:id="rId2"/>
                        </a:rPr>
                        <a:t>Join online</a:t>
                      </a:r>
                      <a:endParaRPr lang="en-US" sz="1200" b="1" dirty="0"/>
                    </a:p>
                    <a:p>
                      <a:pPr fontAlgn="base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Meeting ID: 812 794 064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Password: 708266</a:t>
                      </a:r>
                    </a:p>
                    <a:p>
                      <a:pPr fontAlgn="base"/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</a:rPr>
                        <a:t>One Tap Mobile: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+19292056099,,812794064# US (New York)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+16699006833,,812794064# US (San Jose)</a:t>
                      </a:r>
                    </a:p>
                    <a:p>
                      <a:pPr fontAlgn="base"/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</a:rPr>
                        <a:t>Dial by Your Location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+1 929 205 6099 US (New York)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+1 669 900 6833 US (San Jose)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877 853 5247 US Toll-free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888 788 0099 US Toll-free</a:t>
                      </a:r>
                    </a:p>
                    <a:p>
                      <a:pPr fontAlgn="base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Meeting ID: 812 794 064</a:t>
                      </a:r>
                    </a:p>
                    <a:p>
                      <a:pPr fontAlgn="base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Find your local number </a:t>
                      </a:r>
                      <a:r>
                        <a:rPr lang="en-US" sz="1200" b="0" u="none" strike="noStrike" kern="1200" dirty="0">
                          <a:solidFill>
                            <a:schemeClr val="dk1"/>
                          </a:solidFill>
                          <a:effectLst/>
                          <a:hlinkClick r:id="rId3"/>
                        </a:rPr>
                        <a:t>here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hlinkClick r:id="rId4"/>
                        </a:rPr>
                        <a:t>Join online</a:t>
                      </a:r>
                      <a:endParaRPr lang="en-US" sz="12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Meeting ID: 277 957 717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Password: 625347</a:t>
                      </a:r>
                    </a:p>
                    <a:p>
                      <a:pPr fontAlgn="base"/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</a:rPr>
                        <a:t>One Tap Mobile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+19292056099,,277957717# US (New York)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+16699006833,,277957717# US (San Jose)</a:t>
                      </a:r>
                    </a:p>
                    <a:p>
                      <a:pPr fontAlgn="base"/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</a:rPr>
                        <a:t>Dial by your Location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+1 929 205 6099 US (New York)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+1 669 900 6833 US (San Jose)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888 788 0099 US Toll-free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877 853 5247 US Toll-free</a:t>
                      </a:r>
                    </a:p>
                    <a:p>
                      <a:pPr fontAlgn="base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Meeting ID: 277 957 717</a:t>
                      </a:r>
                    </a:p>
                    <a:p>
                      <a:pPr fontAlgn="base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Find your local number </a:t>
                      </a:r>
                      <a:r>
                        <a:rPr lang="en-US" sz="1200" b="0" u="none" strike="noStrike" kern="1200" dirty="0">
                          <a:solidFill>
                            <a:schemeClr val="dk1"/>
                          </a:solidFill>
                          <a:effectLst/>
                          <a:hlinkClick r:id="rId3"/>
                        </a:rPr>
                        <a:t>here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789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973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344168"/>
            <a:ext cx="2046731" cy="3428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04750" y="2353550"/>
            <a:ext cx="68783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pc="-10" dirty="0">
                <a:cs typeface="Calibri"/>
              </a:rPr>
              <a:t>Papers must be assigned to </a:t>
            </a:r>
            <a:r>
              <a:rPr lang="en-US" spc="-5" dirty="0">
                <a:cs typeface="Calibri"/>
              </a:rPr>
              <a:t>sessions before </a:t>
            </a:r>
            <a:r>
              <a:rPr lang="en-US" spc="-15" dirty="0">
                <a:cs typeface="Calibri"/>
              </a:rPr>
              <a:t>reviewers can be assigned and reviews completed. </a:t>
            </a:r>
            <a:endParaRPr dirty="0"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0459" y="2999232"/>
            <a:ext cx="790575" cy="506730"/>
          </a:xfrm>
          <a:custGeom>
            <a:avLst/>
            <a:gdLst/>
            <a:ahLst/>
            <a:cxnLst/>
            <a:rect l="l" t="t" r="r" b="b"/>
            <a:pathLst>
              <a:path w="790575" h="506729">
                <a:moveTo>
                  <a:pt x="790079" y="0"/>
                </a:moveTo>
                <a:lnTo>
                  <a:pt x="0" y="506730"/>
                </a:lnTo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48582" y="3417198"/>
            <a:ext cx="193675" cy="167005"/>
          </a:xfrm>
          <a:custGeom>
            <a:avLst/>
            <a:gdLst/>
            <a:ahLst/>
            <a:cxnLst/>
            <a:rect l="l" t="t" r="r" b="b"/>
            <a:pathLst>
              <a:path w="193675" h="167004">
                <a:moveTo>
                  <a:pt x="99339" y="0"/>
                </a:moveTo>
                <a:lnTo>
                  <a:pt x="0" y="166916"/>
                </a:lnTo>
                <a:lnTo>
                  <a:pt x="193141" y="146240"/>
                </a:lnTo>
                <a:lnTo>
                  <a:pt x="993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2144" y="2891028"/>
            <a:ext cx="1914143" cy="333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831" y="155875"/>
            <a:ext cx="8115300" cy="4733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0562" y="5123935"/>
            <a:ext cx="8196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list of sessions you have been assigned will be displayed on the next screen. Click on the “Edit Details” link to start organizing your session.</a:t>
            </a:r>
          </a:p>
        </p:txBody>
      </p:sp>
    </p:spTree>
    <p:extLst>
      <p:ext uri="{BB962C8B-B14F-4D97-AF65-F5344CB8AC3E}">
        <p14:creationId xmlns:p14="http://schemas.microsoft.com/office/powerpoint/2010/main" val="1538338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3" y="662373"/>
            <a:ext cx="6343102" cy="51123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2821" y="1787611"/>
            <a:ext cx="38470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Agenda tab is where you will start assigning submissions to the session.</a:t>
            </a:r>
          </a:p>
          <a:p>
            <a:endParaRPr lang="en-US" dirty="0"/>
          </a:p>
          <a:p>
            <a:r>
              <a:rPr lang="en-US" dirty="0"/>
              <a:t>Click on “View” to view the submission details.</a:t>
            </a:r>
          </a:p>
          <a:p>
            <a:endParaRPr lang="en-US" dirty="0"/>
          </a:p>
          <a:p>
            <a:r>
              <a:rPr lang="en-US" dirty="0"/>
              <a:t>Click on “Assign to Session” to move the submission into the session.</a:t>
            </a:r>
          </a:p>
          <a:p>
            <a:endParaRPr lang="en-US" dirty="0"/>
          </a:p>
          <a:p>
            <a:r>
              <a:rPr lang="en-US" dirty="0"/>
              <a:t>Click on “Flag” if the you feel that the submission should be assigned to another track. Staff will then re-assign as needed. You will be able to re-assign abstracts within your own track.</a:t>
            </a:r>
          </a:p>
        </p:txBody>
      </p:sp>
    </p:spTree>
    <p:extLst>
      <p:ext uri="{BB962C8B-B14F-4D97-AF65-F5344CB8AC3E}">
        <p14:creationId xmlns:p14="http://schemas.microsoft.com/office/powerpoint/2010/main" val="2527058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62" y="5601730"/>
            <a:ext cx="2115823" cy="125627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Updating Session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F4F4D1-F9FF-4840-BC5E-94EFC27749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chairs who need to update the session title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995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24" y="568410"/>
            <a:ext cx="5265894" cy="52475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0314" y="3015048"/>
            <a:ext cx="4415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first tab will let you adjust the session title and enter the session description.</a:t>
            </a:r>
          </a:p>
          <a:p>
            <a:endParaRPr lang="en-US" dirty="0"/>
          </a:p>
          <a:p>
            <a:r>
              <a:rPr lang="en-US" dirty="0"/>
              <a:t>DO NOT CHANGE NUMBERING</a:t>
            </a:r>
          </a:p>
        </p:txBody>
      </p:sp>
    </p:spTree>
    <p:extLst>
      <p:ext uri="{BB962C8B-B14F-4D97-AF65-F5344CB8AC3E}">
        <p14:creationId xmlns:p14="http://schemas.microsoft.com/office/powerpoint/2010/main" val="218764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462" y="5601730"/>
            <a:ext cx="2115823" cy="125627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Track/Topic or Session Chairs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F4F4D1-F9FF-4840-BC5E-94EFC27749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those tracks or topics requiring additional co-track/topic chairs or session chairs after the abstract review.</a:t>
            </a:r>
          </a:p>
        </p:txBody>
      </p:sp>
    </p:spTree>
    <p:extLst>
      <p:ext uri="{BB962C8B-B14F-4D97-AF65-F5344CB8AC3E}">
        <p14:creationId xmlns:p14="http://schemas.microsoft.com/office/powerpoint/2010/main" val="3232121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WaterTraining.potx" id="{338FC08D-AFBF-4B19-93AA-49698B664D45}" vid="{9E01D4F5-91C8-4C2B-8CFD-6F11DB86AB8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67A93E391934DB8C61D66FA89225E" ma:contentTypeVersion="12" ma:contentTypeDescription="Create a new document." ma:contentTypeScope="" ma:versionID="edc829f661ecd70d6cd2e33961d157da">
  <xsd:schema xmlns:xsd="http://www.w3.org/2001/XMLSchema" xmlns:xs="http://www.w3.org/2001/XMLSchema" xmlns:p="http://schemas.microsoft.com/office/2006/metadata/properties" xmlns:ns3="12728dc3-810a-4049-99f1-fb5984939120" xmlns:ns4="5b32b211-7d15-4b75-ab5f-0d9ca86c13a1" targetNamespace="http://schemas.microsoft.com/office/2006/metadata/properties" ma:root="true" ma:fieldsID="374aa199a8b72f37ddce3af42b7ceefc" ns3:_="" ns4:_="">
    <xsd:import namespace="12728dc3-810a-4049-99f1-fb5984939120"/>
    <xsd:import namespace="5b32b211-7d15-4b75-ab5f-0d9ca86c13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28dc3-810a-4049-99f1-fb59849391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32b211-7d15-4b75-ab5f-0d9ca86c13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E88193-0557-486F-AC15-67D438E550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78A2CB-49BF-4D2A-B946-027DCA62A4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728dc3-810a-4049-99f1-fb5984939120"/>
    <ds:schemaRef ds:uri="5b32b211-7d15-4b75-ab5f-0d9ca86c13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9030F9-60FC-4798-B93A-2D654B43DEF8}">
  <ds:schemaRefs>
    <ds:schemaRef ds:uri="12728dc3-810a-4049-99f1-fb598493912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b32b211-7d15-4b75-ab5f-0d9ca86c13a1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</TotalTime>
  <Words>1276</Words>
  <Application>Microsoft Office PowerPoint</Application>
  <PresentationFormat>Widescreen</PresentationFormat>
  <Paragraphs>161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GE Inspira Pitch</vt:lpstr>
      <vt:lpstr>Open Sans</vt:lpstr>
      <vt:lpstr>Times New Roman</vt:lpstr>
      <vt:lpstr>Office Theme</vt:lpstr>
      <vt:lpstr>Peer Review Management  System (PRMS) “The Web Tool”</vt:lpstr>
      <vt:lpstr>PowerPoint Presentation</vt:lpstr>
      <vt:lpstr>Paper Assignment and Session Setup For preparing the sessions for peer-review</vt:lpstr>
      <vt:lpstr>PowerPoint Presentation</vt:lpstr>
      <vt:lpstr>PowerPoint Presentation</vt:lpstr>
      <vt:lpstr>PowerPoint Presentation</vt:lpstr>
      <vt:lpstr>Updating Session Title</vt:lpstr>
      <vt:lpstr>PowerPoint Presentation</vt:lpstr>
      <vt:lpstr>Adding Track/Topic or Session Chairs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Paper Review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Assigning Reviewers</vt:lpstr>
      <vt:lpstr>Assigning Reviewers</vt:lpstr>
      <vt:lpstr>Can’t Find Your Reviewer</vt:lpstr>
      <vt:lpstr>Reviewer Opt-In Guidance</vt:lpstr>
      <vt:lpstr>View Reviewer Comments</vt:lpstr>
      <vt:lpstr>Make a Decision on the Paper</vt:lpstr>
      <vt:lpstr>Make a Decision on the Paper</vt:lpstr>
      <vt:lpstr>Make a Decision on the Paper</vt:lpstr>
      <vt:lpstr>Schedule</vt:lpstr>
      <vt:lpstr>Questions/Help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 Peer Review Management System</dc:title>
  <dc:creator>Camille Cruz Alfonzo</dc:creator>
  <cp:lastModifiedBy>Laraine Lee</cp:lastModifiedBy>
  <cp:revision>123</cp:revision>
  <cp:lastPrinted>2019-07-12T13:48:09Z</cp:lastPrinted>
  <dcterms:created xsi:type="dcterms:W3CDTF">2019-06-04T15:19:28Z</dcterms:created>
  <dcterms:modified xsi:type="dcterms:W3CDTF">2022-05-09T17:17:37Z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0x01010051967A93E391934DB8C61D66FA89225E</vt:lpwstr>
  </property>
</Properties>
</file>